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58" r:id="rId3"/>
    <p:sldId id="267" r:id="rId4"/>
    <p:sldId id="266" r:id="rId5"/>
    <p:sldId id="268" r:id="rId6"/>
    <p:sldId id="269" r:id="rId7"/>
    <p:sldId id="270" r:id="rId8"/>
    <p:sldId id="260" r:id="rId9"/>
    <p:sldId id="264" r:id="rId10"/>
    <p:sldId id="265" r:id="rId11"/>
  </p:sldIdLst>
  <p:sldSz cx="12192000" cy="6858000"/>
  <p:notesSz cx="6858000" cy="9144000"/>
  <p:embeddedFontLst>
    <p:embeddedFont>
      <p:font typeface="210 옴니고딕 030" panose="02020603020101020101" pitchFamily="18" charset="-127"/>
      <p:regular r:id="rId12"/>
    </p:embeddedFont>
    <p:embeddedFont>
      <p:font typeface="Adobe Devanagari" panose="02040503050201020203" pitchFamily="18" charset="0"/>
      <p:regular r:id="rId13"/>
      <p:bold r:id="rId14"/>
      <p:italic r:id="rId15"/>
      <p:boldItalic r:id="rId16"/>
    </p:embeddedFont>
    <p:embeddedFont>
      <p:font typeface="Adobe Fangsong Std R" panose="02020400000000000000" pitchFamily="18" charset="-128"/>
      <p:regular r:id="rId17"/>
    </p:embeddedFont>
    <p:embeddedFont>
      <p:font typeface="나눔스퀘어 ExtraBold" panose="020B0600000101010101" pitchFamily="50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AA85"/>
    <a:srgbClr val="1AB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31" autoAdjust="0"/>
    <p:restoredTop sz="94660"/>
  </p:normalViewPr>
  <p:slideViewPr>
    <p:cSldViewPr snapToGrid="0">
      <p:cViewPr>
        <p:scale>
          <a:sx n="100" d="100"/>
          <a:sy n="100" d="100"/>
        </p:scale>
        <p:origin x="4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49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4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516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93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13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30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831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450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166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309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79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139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4310443" y="2315136"/>
            <a:ext cx="3334618" cy="84406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MY RECIPE</a:t>
            </a:r>
            <a:endParaRPr lang="en-US" altLang="ko-KR" sz="1600" b="1" i="1" kern="0" dirty="0">
              <a:solidFill>
                <a:prstClr val="whit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1100" kern="0" dirty="0">
              <a:solidFill>
                <a:prstClr val="whit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4310443" y="3267029"/>
            <a:ext cx="3387750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컴퓨터소프트웨어공학과 </a:t>
            </a:r>
            <a:r>
              <a:rPr lang="en-US" altLang="ko-KR" sz="12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20204493 </a:t>
            </a:r>
            <a:r>
              <a:rPr lang="ko-KR" altLang="en-US" sz="1200" b="1" dirty="0" err="1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임미혜</a:t>
            </a:r>
            <a:endParaRPr lang="en-US" altLang="ko-KR" sz="1200" b="1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4310443" y="3711731"/>
            <a:ext cx="3387750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컴퓨터소프트웨어공학과 </a:t>
            </a:r>
            <a:r>
              <a:rPr lang="en-US" altLang="ko-KR" sz="12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20204525 </a:t>
            </a:r>
            <a:r>
              <a:rPr lang="ko-KR" altLang="en-US" sz="12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정민지</a:t>
            </a:r>
            <a:endParaRPr lang="en-US" altLang="ko-KR" sz="1200" b="1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795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4310443" y="2725615"/>
            <a:ext cx="3334618" cy="84406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6600" b="1" kern="0" dirty="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Q</a:t>
            </a:r>
            <a:r>
              <a:rPr lang="en-US" altLang="ko-KR" sz="4400" b="1" kern="0" dirty="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6600" b="1" kern="0" dirty="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6600" b="1" kern="0" dirty="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&amp;</a:t>
            </a:r>
            <a:r>
              <a:rPr lang="ko-KR" altLang="en-US" sz="6600" b="1" kern="0" dirty="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4400" b="1" kern="0" dirty="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6600" b="1" kern="0" dirty="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</a:t>
            </a:r>
            <a:endParaRPr lang="en-US" altLang="ko-KR" kern="0" dirty="0">
              <a:solidFill>
                <a:prstClr val="whit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9201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591409" y="225083"/>
            <a:ext cx="10185008" cy="562708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54977" y="225083"/>
            <a:ext cx="1488246" cy="562708"/>
            <a:chOff x="281354" y="225083"/>
            <a:chExt cx="1488246" cy="562708"/>
          </a:xfrm>
          <a:solidFill>
            <a:srgbClr val="1AAA85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PAGE.1</a:t>
              </a:r>
              <a:endParaRPr lang="ko-KR" altLang="en-US" sz="1400" dirty="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254977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27130" y="343089"/>
            <a:ext cx="2526129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rgbClr val="1ABC9C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MY RECIPE</a:t>
            </a:r>
            <a:r>
              <a:rPr lang="ko-KR" altLang="en-US" sz="1400" b="1" i="1" dirty="0">
                <a:solidFill>
                  <a:srgbClr val="1ABC9C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소개합니다</a:t>
            </a:r>
            <a:endParaRPr lang="en-US" altLang="ko-KR" sz="1400" b="1" i="1" dirty="0">
              <a:solidFill>
                <a:srgbClr val="1ABC9C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532727" y="1008794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8F6AB17A-3FA7-474D-BBEF-83CB2760DE59}"/>
              </a:ext>
            </a:extLst>
          </p:cNvPr>
          <p:cNvSpPr>
            <a:spLocks/>
          </p:cNvSpPr>
          <p:nvPr/>
        </p:nvSpPr>
        <p:spPr bwMode="auto">
          <a:xfrm>
            <a:off x="756166" y="3137572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10D33EC3-8543-4845-97A2-D38BE89D3A5F}"/>
              </a:ext>
            </a:extLst>
          </p:cNvPr>
          <p:cNvSpPr>
            <a:spLocks noEditPoints="1"/>
          </p:cNvSpPr>
          <p:nvPr/>
        </p:nvSpPr>
        <p:spPr bwMode="auto">
          <a:xfrm>
            <a:off x="760777" y="5063613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 23">
            <a:extLst>
              <a:ext uri="{FF2B5EF4-FFF2-40B4-BE49-F238E27FC236}">
                <a16:creationId xmlns:a16="http://schemas.microsoft.com/office/drawing/2014/main" id="{9DE6512C-BDB3-4376-9AC7-31424A53FA0E}"/>
              </a:ext>
            </a:extLst>
          </p:cNvPr>
          <p:cNvSpPr>
            <a:spLocks/>
          </p:cNvSpPr>
          <p:nvPr/>
        </p:nvSpPr>
        <p:spPr bwMode="auto">
          <a:xfrm>
            <a:off x="741646" y="4435296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68D00C6-D84C-4803-B1EB-FECD6520453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40754" y="3803449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B1EC7E-B4C1-427F-9DD0-1F995024FB07}"/>
              </a:ext>
            </a:extLst>
          </p:cNvPr>
          <p:cNvGrpSpPr/>
          <p:nvPr/>
        </p:nvGrpSpPr>
        <p:grpSpPr>
          <a:xfrm>
            <a:off x="672436" y="1323163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ABCC0C8-17E4-4B81-A27A-147B2E54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29004" y="2395195"/>
            <a:ext cx="396000" cy="396000"/>
          </a:xfrm>
          <a:prstGeom prst="ellipse">
            <a:avLst/>
          </a:prstGeom>
          <a:solidFill>
            <a:srgbClr val="1ABC9C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2332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15404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MY RECIPE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56956" y="3037425"/>
            <a:ext cx="177525" cy="177525"/>
          </a:xfrm>
          <a:prstGeom prst="ellipse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24747" y="4971292"/>
            <a:ext cx="177525" cy="177525"/>
          </a:xfrm>
          <a:prstGeom prst="ellipse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3C5819-FF22-4C44-B2A3-CEEDF1492ED4}"/>
              </a:ext>
            </a:extLst>
          </p:cNvPr>
          <p:cNvCxnSpPr>
            <a:cxnSpLocks/>
          </p:cNvCxnSpPr>
          <p:nvPr/>
        </p:nvCxnSpPr>
        <p:spPr>
          <a:xfrm rot="16200000">
            <a:off x="834320" y="1647918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13568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380742" y="2444609"/>
            <a:ext cx="6413888" cy="2140097"/>
            <a:chOff x="3371950" y="2962639"/>
            <a:chExt cx="6413888" cy="2140097"/>
          </a:xfrm>
        </p:grpSpPr>
        <p:sp>
          <p:nvSpPr>
            <p:cNvPr id="34" name="직사각형 33"/>
            <p:cNvSpPr/>
            <p:nvPr/>
          </p:nvSpPr>
          <p:spPr>
            <a:xfrm>
              <a:off x="3371950" y="3464320"/>
              <a:ext cx="6413888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배달음식이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잘 되어있다고 하더라도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집밥은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집밥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!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유명인사들의 레시피도 많이 나오고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자신만이 가지고 있는 레시피를 </a:t>
              </a:r>
              <a:endPara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다른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사용자들과 공유하고자 하는 사람들을 위해서 개발하게 되었습니다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.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300089" y="2962639"/>
              <a:ext cx="6867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Adobe Devanagari" panose="02040503050201020203" pitchFamily="18" charset="0"/>
                </a:rPr>
                <a:t>“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Fangsong Std R" panose="02020400000000000000" pitchFamily="18" charset="-128"/>
                <a:ea typeface="나눔스퀘어 ExtraBold" panose="020B0600000101010101" pitchFamily="50" charset="-127"/>
                <a:cs typeface="Adobe Devanagari" panose="02040503050201020203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0800000">
              <a:off x="7634682" y="3994740"/>
              <a:ext cx="6867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Adobe Devanagari" panose="02040503050201020203" pitchFamily="18" charset="0"/>
                </a:rPr>
                <a:t>“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Fangsong Std R" panose="02020400000000000000" pitchFamily="18" charset="-128"/>
                <a:ea typeface="나눔스퀘어 ExtraBold" panose="020B0600000101010101" pitchFamily="50" charset="-127"/>
                <a:cs typeface="Adobe Devanagari" panose="0204050305020102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902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591409" y="225083"/>
            <a:ext cx="10185008" cy="562708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54977" y="225083"/>
            <a:ext cx="1488246" cy="562708"/>
            <a:chOff x="281354" y="225083"/>
            <a:chExt cx="1488246" cy="562708"/>
          </a:xfrm>
          <a:solidFill>
            <a:srgbClr val="1AAA85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prstClr val="whit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PAGE.2</a:t>
              </a:r>
              <a:endParaRPr lang="ko-KR" altLang="en-US" sz="1400" dirty="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254977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27130" y="343089"/>
            <a:ext cx="2526129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rgbClr val="1ABC9C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MY </a:t>
            </a:r>
            <a:r>
              <a:rPr lang="en-US" altLang="ko-KR" sz="1400" b="1" i="1" dirty="0" smtClean="0">
                <a:solidFill>
                  <a:srgbClr val="1ABC9C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RECIPE</a:t>
            </a:r>
            <a:r>
              <a:rPr lang="ko-KR" altLang="en-US" sz="1400" b="1" i="1" dirty="0" smtClean="0">
                <a:solidFill>
                  <a:srgbClr val="1ABC9C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개발환경</a:t>
            </a:r>
            <a:endParaRPr lang="en-US" altLang="ko-KR" sz="1400" b="1" i="1" dirty="0">
              <a:solidFill>
                <a:srgbClr val="1ABC9C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413551" y="928366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8F6AB17A-3FA7-474D-BBEF-83CB2760DE59}"/>
              </a:ext>
            </a:extLst>
          </p:cNvPr>
          <p:cNvSpPr>
            <a:spLocks/>
          </p:cNvSpPr>
          <p:nvPr/>
        </p:nvSpPr>
        <p:spPr bwMode="auto">
          <a:xfrm>
            <a:off x="756166" y="3137572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10D33EC3-8543-4845-97A2-D38BE89D3A5F}"/>
              </a:ext>
            </a:extLst>
          </p:cNvPr>
          <p:cNvSpPr>
            <a:spLocks noEditPoints="1"/>
          </p:cNvSpPr>
          <p:nvPr/>
        </p:nvSpPr>
        <p:spPr bwMode="auto">
          <a:xfrm>
            <a:off x="760777" y="5063613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 23">
            <a:extLst>
              <a:ext uri="{FF2B5EF4-FFF2-40B4-BE49-F238E27FC236}">
                <a16:creationId xmlns:a16="http://schemas.microsoft.com/office/drawing/2014/main" id="{9DE6512C-BDB3-4376-9AC7-31424A53FA0E}"/>
              </a:ext>
            </a:extLst>
          </p:cNvPr>
          <p:cNvSpPr>
            <a:spLocks/>
          </p:cNvSpPr>
          <p:nvPr/>
        </p:nvSpPr>
        <p:spPr bwMode="auto">
          <a:xfrm>
            <a:off x="741646" y="4435296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68D00C6-D84C-4803-B1EB-FECD6520453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40754" y="3803449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B1EC7E-B4C1-427F-9DD0-1F995024FB07}"/>
              </a:ext>
            </a:extLst>
          </p:cNvPr>
          <p:cNvGrpSpPr/>
          <p:nvPr/>
        </p:nvGrpSpPr>
        <p:grpSpPr>
          <a:xfrm>
            <a:off x="672436" y="1323163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ABCC0C8-17E4-4B81-A27A-147B2E54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29004" y="2395195"/>
            <a:ext cx="396000" cy="396000"/>
          </a:xfrm>
          <a:prstGeom prst="ellipse">
            <a:avLst/>
          </a:prstGeom>
          <a:solidFill>
            <a:srgbClr val="1ABC9C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2332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15404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MY RECIPE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56956" y="3037425"/>
            <a:ext cx="177525" cy="177525"/>
          </a:xfrm>
          <a:prstGeom prst="ellipse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24747" y="4971292"/>
            <a:ext cx="177525" cy="177525"/>
          </a:xfrm>
          <a:prstGeom prst="ellipse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3C5819-FF22-4C44-B2A3-CEEDF1492ED4}"/>
              </a:ext>
            </a:extLst>
          </p:cNvPr>
          <p:cNvCxnSpPr>
            <a:cxnSpLocks/>
          </p:cNvCxnSpPr>
          <p:nvPr/>
        </p:nvCxnSpPr>
        <p:spPr>
          <a:xfrm rot="16200000">
            <a:off x="834320" y="1647918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13568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번역] MongoDB (1) Introduction to MongoDB, BSON Documents, Databases and  Collection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 b="29004"/>
          <a:stretch/>
        </p:blipFill>
        <p:spPr bwMode="auto">
          <a:xfrm>
            <a:off x="7884795" y="1957665"/>
            <a:ext cx="2896028" cy="78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indows 10 다운로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210" y="3377678"/>
            <a:ext cx="2091138" cy="128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Node.js - 위키백과, 우리 모두의 백과사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603" y="1704832"/>
            <a:ext cx="1963423" cy="120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Server Icons - Free Download, PNG and SV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479" y="3349927"/>
            <a:ext cx="1505923" cy="150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꺾인 연결선 20"/>
          <p:cNvCxnSpPr/>
          <p:nvPr/>
        </p:nvCxnSpPr>
        <p:spPr>
          <a:xfrm flipV="1">
            <a:off x="2811804" y="2305358"/>
            <a:ext cx="1045569" cy="953594"/>
          </a:xfrm>
          <a:prstGeom prst="bentConnector3">
            <a:avLst>
              <a:gd name="adj1" fmla="val -1926"/>
            </a:avLst>
          </a:prstGeom>
          <a:ln w="38100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153613" y="2375185"/>
            <a:ext cx="36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①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71" name="꺾인 연결선 70"/>
          <p:cNvCxnSpPr/>
          <p:nvPr/>
        </p:nvCxnSpPr>
        <p:spPr>
          <a:xfrm>
            <a:off x="5134980" y="3030003"/>
            <a:ext cx="1045572" cy="989275"/>
          </a:xfrm>
          <a:prstGeom prst="bentConnector3">
            <a:avLst>
              <a:gd name="adj1" fmla="val -1926"/>
            </a:avLst>
          </a:prstGeom>
          <a:ln w="38100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379771" y="3595811"/>
            <a:ext cx="36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②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77" name="꺾인 연결선 76"/>
          <p:cNvCxnSpPr/>
          <p:nvPr/>
        </p:nvCxnSpPr>
        <p:spPr>
          <a:xfrm flipV="1">
            <a:off x="7837128" y="2879282"/>
            <a:ext cx="1646336" cy="1094613"/>
          </a:xfrm>
          <a:prstGeom prst="bentConnector3">
            <a:avLst>
              <a:gd name="adj1" fmla="val 99756"/>
            </a:avLst>
          </a:prstGeom>
          <a:ln w="38100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551068" y="3524640"/>
            <a:ext cx="36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③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117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  <a:solidFill>
            <a:srgbClr val="1AAA85"/>
          </a:solidFill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prstClr val="whit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PAGE.3</a:t>
              </a:r>
              <a:endParaRPr lang="ko-KR" altLang="en-US" sz="1400" dirty="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7" y="343089"/>
            <a:ext cx="2526129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rgbClr val="1ABC9C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ERD</a:t>
            </a:r>
            <a:r>
              <a:rPr lang="ko-KR" altLang="en-US" sz="1400" b="1" i="1" dirty="0">
                <a:solidFill>
                  <a:srgbClr val="1ABC9C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소개합니다</a:t>
            </a:r>
            <a:r>
              <a:rPr lang="en-US" altLang="ko-KR" sz="1400" b="1" i="1" dirty="0">
                <a:solidFill>
                  <a:srgbClr val="1ABC9C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79945" y="405717"/>
            <a:ext cx="11522849" cy="6227200"/>
            <a:chOff x="279945" y="405717"/>
            <a:chExt cx="11522849" cy="6227200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B18CF6-D809-4D7F-AFEB-2F0D60E208F6}"/>
                </a:ext>
              </a:extLst>
            </p:cNvPr>
            <p:cNvSpPr/>
            <p:nvPr/>
          </p:nvSpPr>
          <p:spPr>
            <a:xfrm>
              <a:off x="281354" y="787791"/>
              <a:ext cx="11521440" cy="5845126"/>
            </a:xfrm>
            <a:prstGeom prst="rect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F6AB17A-3FA7-474D-BBEF-83CB2760D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543" y="3137572"/>
              <a:ext cx="141676" cy="186968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10D33EC3-8543-4845-97A2-D38BE89D3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154" y="5063613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자유형 23">
              <a:extLst>
                <a:ext uri="{FF2B5EF4-FFF2-40B4-BE49-F238E27FC236}">
                  <a16:creationId xmlns:a16="http://schemas.microsoft.com/office/drawing/2014/main" id="{9DE6512C-BDB3-4376-9AC7-31424A53F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023" y="4435296"/>
              <a:ext cx="170716" cy="14941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B68D00C6-D84C-4803-B1EB-FECD6520453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67131" y="3803449"/>
              <a:ext cx="172500" cy="15293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82B1EC7E-B4C1-427F-9DD0-1F995024FB07}"/>
                </a:ext>
              </a:extLst>
            </p:cNvPr>
            <p:cNvGrpSpPr/>
            <p:nvPr/>
          </p:nvGrpSpPr>
          <p:grpSpPr>
            <a:xfrm>
              <a:off x="698813" y="1323163"/>
              <a:ext cx="323769" cy="323769"/>
              <a:chOff x="1593332" y="2172798"/>
              <a:chExt cx="1083168" cy="1083168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7A7D0EE5-09F8-4A5D-9D20-26D49408950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5ABCC0C8-17E4-4B81-A27A-147B2E545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D3C5819-FF22-4C44-B2A3-CEEDF1492ED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60697" y="1647918"/>
              <a:ext cx="0" cy="46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7408E5D-8505-4A08-A825-2BD8E12A542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9945" y="872917"/>
              <a:ext cx="0" cy="1152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1ABC9C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35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MY RECIPE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6731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150" y="2205592"/>
            <a:ext cx="63436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43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  <a:solidFill>
            <a:srgbClr val="1AAA85"/>
          </a:solidFill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prstClr val="whit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PAGE.4</a:t>
              </a:r>
              <a:endParaRPr lang="ko-KR" altLang="en-US" sz="1400" dirty="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7" y="343089"/>
            <a:ext cx="3075693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 smtClean="0">
                <a:solidFill>
                  <a:srgbClr val="1ABC9C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MY RECIPE</a:t>
            </a:r>
            <a:r>
              <a:rPr lang="ko-KR" altLang="en-US" sz="1400" b="1" i="1" dirty="0" smtClean="0">
                <a:solidFill>
                  <a:srgbClr val="1ABC9C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기능을 소개합니다</a:t>
            </a:r>
            <a:endParaRPr lang="en-US" altLang="ko-KR" sz="1400" b="1" i="1" dirty="0">
              <a:solidFill>
                <a:srgbClr val="1ABC9C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9945" y="405717"/>
            <a:ext cx="11522849" cy="6227200"/>
            <a:chOff x="279945" y="405717"/>
            <a:chExt cx="11522849" cy="6227200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B18CF6-D809-4D7F-AFEB-2F0D60E208F6}"/>
                </a:ext>
              </a:extLst>
            </p:cNvPr>
            <p:cNvSpPr/>
            <p:nvPr/>
          </p:nvSpPr>
          <p:spPr>
            <a:xfrm>
              <a:off x="281354" y="787791"/>
              <a:ext cx="11521440" cy="5845126"/>
            </a:xfrm>
            <a:prstGeom prst="rect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F6AB17A-3FA7-474D-BBEF-83CB2760D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543" y="3137572"/>
              <a:ext cx="141676" cy="186968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10D33EC3-8543-4845-97A2-D38BE89D3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154" y="5063613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자유형 23">
              <a:extLst>
                <a:ext uri="{FF2B5EF4-FFF2-40B4-BE49-F238E27FC236}">
                  <a16:creationId xmlns:a16="http://schemas.microsoft.com/office/drawing/2014/main" id="{9DE6512C-BDB3-4376-9AC7-31424A53F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023" y="4435296"/>
              <a:ext cx="170716" cy="14941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B68D00C6-D84C-4803-B1EB-FECD6520453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67131" y="3803449"/>
              <a:ext cx="172500" cy="15293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82B1EC7E-B4C1-427F-9DD0-1F995024FB07}"/>
                </a:ext>
              </a:extLst>
            </p:cNvPr>
            <p:cNvGrpSpPr/>
            <p:nvPr/>
          </p:nvGrpSpPr>
          <p:grpSpPr>
            <a:xfrm>
              <a:off x="698813" y="1323163"/>
              <a:ext cx="323769" cy="323769"/>
              <a:chOff x="1593332" y="2172798"/>
              <a:chExt cx="1083168" cy="1083168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7A7D0EE5-09F8-4A5D-9D20-26D49408950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5ABCC0C8-17E4-4B81-A27A-147B2E545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D3C5819-FF22-4C44-B2A3-CEEDF1492ED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60697" y="1647918"/>
              <a:ext cx="0" cy="46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7408E5D-8505-4A08-A825-2BD8E12A542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9945" y="872917"/>
              <a:ext cx="0" cy="1152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1ABC9C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35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MY RECIPE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6731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781943" y="1590495"/>
            <a:ext cx="1657022" cy="2385961"/>
            <a:chOff x="1953506" y="1243680"/>
            <a:chExt cx="1657022" cy="2385961"/>
          </a:xfrm>
        </p:grpSpPr>
        <p:sp>
          <p:nvSpPr>
            <p:cNvPr id="29" name="직사각형 28"/>
            <p:cNvSpPr/>
            <p:nvPr/>
          </p:nvSpPr>
          <p:spPr>
            <a:xfrm>
              <a:off x="1953508" y="1775662"/>
              <a:ext cx="1657020" cy="6195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AA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100" dirty="0">
                  <a:solidFill>
                    <a:srgbClr val="00B05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정보수정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953507" y="1243680"/>
              <a:ext cx="1657020" cy="536604"/>
            </a:xfrm>
            <a:prstGeom prst="rect">
              <a:avLst/>
            </a:prstGeom>
            <a:solidFill>
              <a:srgbClr val="1ABC9C"/>
            </a:solidFill>
            <a:ln w="9525">
              <a:solidFill>
                <a:srgbClr val="1AA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prstClr val="whit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마이페이지</a:t>
              </a:r>
              <a:endParaRPr lang="en-US" altLang="ko-KR" sz="1200" b="1" kern="0" dirty="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953507" y="2395195"/>
              <a:ext cx="1657020" cy="6195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AA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100" dirty="0" err="1">
                  <a:solidFill>
                    <a:srgbClr val="00B05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찜한레시피목록</a:t>
              </a:r>
              <a:endParaRPr lang="ko-KR" altLang="en-US" sz="1100" dirty="0">
                <a:solidFill>
                  <a:srgbClr val="00B05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953506" y="3010107"/>
              <a:ext cx="1657020" cy="6195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AA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100" dirty="0" err="1">
                  <a:solidFill>
                    <a:schemeClr val="accent5">
                      <a:lumMod val="7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내가등록한레시피목록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A8F6AB4-37D1-4C95-8B76-1B628D8D5F98}"/>
              </a:ext>
            </a:extLst>
          </p:cNvPr>
          <p:cNvGrpSpPr/>
          <p:nvPr/>
        </p:nvGrpSpPr>
        <p:grpSpPr>
          <a:xfrm>
            <a:off x="2303433" y="1571746"/>
            <a:ext cx="1657021" cy="1771049"/>
            <a:chOff x="1953507" y="1243680"/>
            <a:chExt cx="1657021" cy="177104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AA48195-6E7D-47B6-A791-3C6D6AC47246}"/>
                </a:ext>
              </a:extLst>
            </p:cNvPr>
            <p:cNvSpPr/>
            <p:nvPr/>
          </p:nvSpPr>
          <p:spPr>
            <a:xfrm>
              <a:off x="1953508" y="1775662"/>
              <a:ext cx="1657020" cy="6195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AA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100" dirty="0">
                  <a:solidFill>
                    <a:srgbClr val="00B05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로그인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3468EF2-3C7C-4AC5-8741-68052FECEDFE}"/>
                </a:ext>
              </a:extLst>
            </p:cNvPr>
            <p:cNvSpPr/>
            <p:nvPr/>
          </p:nvSpPr>
          <p:spPr>
            <a:xfrm>
              <a:off x="1953507" y="1243680"/>
              <a:ext cx="1657020" cy="536604"/>
            </a:xfrm>
            <a:prstGeom prst="rect">
              <a:avLst/>
            </a:prstGeom>
            <a:solidFill>
              <a:srgbClr val="1ABC9C"/>
            </a:solidFill>
            <a:ln w="9525">
              <a:solidFill>
                <a:srgbClr val="1AA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prstClr val="whit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사용자</a:t>
              </a:r>
              <a:endParaRPr lang="en-US" altLang="ko-KR" sz="1200" b="1" kern="0" dirty="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871C0C1-65E5-459E-877F-DBEE708EDA3F}"/>
                </a:ext>
              </a:extLst>
            </p:cNvPr>
            <p:cNvSpPr/>
            <p:nvPr/>
          </p:nvSpPr>
          <p:spPr>
            <a:xfrm>
              <a:off x="1953507" y="2395195"/>
              <a:ext cx="1657020" cy="6195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AA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100" dirty="0">
                  <a:solidFill>
                    <a:srgbClr val="00B05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회원가입</a:t>
              </a:r>
              <a:endParaRPr lang="en-US" altLang="ko-KR" sz="1100" dirty="0">
                <a:solidFill>
                  <a:srgbClr val="00B05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47D6846-E3C6-4C89-A82A-6BE6A2AA33E5}"/>
              </a:ext>
            </a:extLst>
          </p:cNvPr>
          <p:cNvGrpSpPr/>
          <p:nvPr/>
        </p:nvGrpSpPr>
        <p:grpSpPr>
          <a:xfrm>
            <a:off x="4516326" y="1572037"/>
            <a:ext cx="1658402" cy="2395454"/>
            <a:chOff x="6667351" y="1571746"/>
            <a:chExt cx="1658402" cy="2395454"/>
          </a:xfrm>
        </p:grpSpPr>
        <p:sp>
          <p:nvSpPr>
            <p:cNvPr id="56" name="직사각형 55"/>
            <p:cNvSpPr/>
            <p:nvPr/>
          </p:nvSpPr>
          <p:spPr>
            <a:xfrm>
              <a:off x="6667352" y="2103728"/>
              <a:ext cx="1657020" cy="6195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AA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100" dirty="0" err="1">
                  <a:solidFill>
                    <a:schemeClr val="accent5">
                      <a:lumMod val="7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레시피분류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667351" y="1571746"/>
              <a:ext cx="1657020" cy="536604"/>
            </a:xfrm>
            <a:prstGeom prst="rect">
              <a:avLst/>
            </a:prstGeom>
            <a:solidFill>
              <a:srgbClr val="1ABC9C"/>
            </a:solidFill>
            <a:ln w="9525">
              <a:solidFill>
                <a:srgbClr val="1AA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200" b="1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유명인사레시피</a:t>
              </a:r>
              <a:endParaRPr lang="en-US" altLang="ko-KR" sz="1200" b="1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39D6664-2E7C-4F6A-8BB3-4B38A3817D92}"/>
                </a:ext>
              </a:extLst>
            </p:cNvPr>
            <p:cNvSpPr/>
            <p:nvPr/>
          </p:nvSpPr>
          <p:spPr>
            <a:xfrm>
              <a:off x="6668731" y="2725887"/>
              <a:ext cx="1657020" cy="6195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AA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100" dirty="0" err="1">
                  <a:solidFill>
                    <a:schemeClr val="accent5">
                      <a:lumMod val="7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레시피목록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9234E02-1D56-4113-9D56-7885731C85F1}"/>
                </a:ext>
              </a:extLst>
            </p:cNvPr>
            <p:cNvSpPr/>
            <p:nvPr/>
          </p:nvSpPr>
          <p:spPr>
            <a:xfrm>
              <a:off x="6668733" y="3347666"/>
              <a:ext cx="1657020" cy="6195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AA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100" dirty="0" err="1">
                  <a:solidFill>
                    <a:schemeClr val="accent5">
                      <a:lumMod val="7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레시피상세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2D63EF5-5E53-4084-B65C-B434F3102E37}"/>
              </a:ext>
            </a:extLst>
          </p:cNvPr>
          <p:cNvGrpSpPr/>
          <p:nvPr/>
        </p:nvGrpSpPr>
        <p:grpSpPr>
          <a:xfrm>
            <a:off x="6677155" y="1572037"/>
            <a:ext cx="1658402" cy="3016685"/>
            <a:chOff x="6677155" y="1572037"/>
            <a:chExt cx="1658402" cy="301668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39EF9EE-309E-4CE1-A654-AF3976F0797C}"/>
                </a:ext>
              </a:extLst>
            </p:cNvPr>
            <p:cNvSpPr/>
            <p:nvPr/>
          </p:nvSpPr>
          <p:spPr>
            <a:xfrm>
              <a:off x="6677156" y="2104019"/>
              <a:ext cx="1657020" cy="6195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AA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100" dirty="0" err="1">
                  <a:solidFill>
                    <a:schemeClr val="accent5">
                      <a:lumMod val="7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레시피분류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98242A-BF78-42B7-ADDC-0197446D5246}"/>
                </a:ext>
              </a:extLst>
            </p:cNvPr>
            <p:cNvSpPr/>
            <p:nvPr/>
          </p:nvSpPr>
          <p:spPr>
            <a:xfrm>
              <a:off x="6677155" y="1572037"/>
              <a:ext cx="1657020" cy="536604"/>
            </a:xfrm>
            <a:prstGeom prst="rect">
              <a:avLst/>
            </a:prstGeom>
            <a:solidFill>
              <a:srgbClr val="1ABC9C"/>
            </a:solidFill>
            <a:ln w="9525">
              <a:solidFill>
                <a:srgbClr val="1AA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200" b="1" kern="0" dirty="0" err="1"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사용자레시피</a:t>
              </a:r>
              <a:endParaRPr lang="en-US" altLang="ko-KR" sz="1200" b="1" kern="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09ECB12-E025-45E0-8A40-36C85AC774D6}"/>
                </a:ext>
              </a:extLst>
            </p:cNvPr>
            <p:cNvSpPr/>
            <p:nvPr/>
          </p:nvSpPr>
          <p:spPr>
            <a:xfrm>
              <a:off x="6678535" y="2726178"/>
              <a:ext cx="1657020" cy="6195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AA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100" dirty="0" err="1">
                  <a:solidFill>
                    <a:schemeClr val="accent5">
                      <a:lumMod val="7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레시피목록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275FF2E-34FC-4E93-956D-F3A2E1E3CD52}"/>
                </a:ext>
              </a:extLst>
            </p:cNvPr>
            <p:cNvSpPr/>
            <p:nvPr/>
          </p:nvSpPr>
          <p:spPr>
            <a:xfrm>
              <a:off x="6678537" y="3347957"/>
              <a:ext cx="1657020" cy="6195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AA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100" dirty="0" err="1">
                  <a:solidFill>
                    <a:schemeClr val="accent5">
                      <a:lumMod val="7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레시피상세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1408C33-81EA-4675-8E6E-9747A75678B7}"/>
                </a:ext>
              </a:extLst>
            </p:cNvPr>
            <p:cNvSpPr/>
            <p:nvPr/>
          </p:nvSpPr>
          <p:spPr>
            <a:xfrm>
              <a:off x="6677155" y="3969188"/>
              <a:ext cx="1657020" cy="6195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1AA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100" dirty="0" err="1">
                  <a:solidFill>
                    <a:schemeClr val="accent5">
                      <a:lumMod val="7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사용자레시피등록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A1B8A4E-0A20-413C-B584-EDE4D21F9DA2}"/>
              </a:ext>
            </a:extLst>
          </p:cNvPr>
          <p:cNvSpPr txBox="1"/>
          <p:nvPr/>
        </p:nvSpPr>
        <p:spPr>
          <a:xfrm>
            <a:off x="8882665" y="5512084"/>
            <a:ext cx="2199296" cy="707886"/>
          </a:xfrm>
          <a:custGeom>
            <a:avLst/>
            <a:gdLst>
              <a:gd name="connsiteX0" fmla="*/ 0 w 2199296"/>
              <a:gd name="connsiteY0" fmla="*/ 0 h 707886"/>
              <a:gd name="connsiteX1" fmla="*/ 505838 w 2199296"/>
              <a:gd name="connsiteY1" fmla="*/ 0 h 707886"/>
              <a:gd name="connsiteX2" fmla="*/ 1055662 w 2199296"/>
              <a:gd name="connsiteY2" fmla="*/ 0 h 707886"/>
              <a:gd name="connsiteX3" fmla="*/ 1583493 w 2199296"/>
              <a:gd name="connsiteY3" fmla="*/ 0 h 707886"/>
              <a:gd name="connsiteX4" fmla="*/ 2199296 w 2199296"/>
              <a:gd name="connsiteY4" fmla="*/ 0 h 707886"/>
              <a:gd name="connsiteX5" fmla="*/ 2199296 w 2199296"/>
              <a:gd name="connsiteY5" fmla="*/ 346864 h 707886"/>
              <a:gd name="connsiteX6" fmla="*/ 2199296 w 2199296"/>
              <a:gd name="connsiteY6" fmla="*/ 707886 h 707886"/>
              <a:gd name="connsiteX7" fmla="*/ 1605486 w 2199296"/>
              <a:gd name="connsiteY7" fmla="*/ 707886 h 707886"/>
              <a:gd name="connsiteX8" fmla="*/ 1011676 w 2199296"/>
              <a:gd name="connsiteY8" fmla="*/ 707886 h 707886"/>
              <a:gd name="connsiteX9" fmla="*/ 505838 w 2199296"/>
              <a:gd name="connsiteY9" fmla="*/ 707886 h 707886"/>
              <a:gd name="connsiteX10" fmla="*/ 0 w 2199296"/>
              <a:gd name="connsiteY10" fmla="*/ 707886 h 707886"/>
              <a:gd name="connsiteX11" fmla="*/ 0 w 2199296"/>
              <a:gd name="connsiteY11" fmla="*/ 339785 h 707886"/>
              <a:gd name="connsiteX12" fmla="*/ 0 w 2199296"/>
              <a:gd name="connsiteY12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99296" h="707886" fill="none" extrusionOk="0">
                <a:moveTo>
                  <a:pt x="0" y="0"/>
                </a:moveTo>
                <a:cubicBezTo>
                  <a:pt x="112546" y="20924"/>
                  <a:pt x="270484" y="-1816"/>
                  <a:pt x="505838" y="0"/>
                </a:cubicBezTo>
                <a:cubicBezTo>
                  <a:pt x="741192" y="1816"/>
                  <a:pt x="843283" y="-929"/>
                  <a:pt x="1055662" y="0"/>
                </a:cubicBezTo>
                <a:cubicBezTo>
                  <a:pt x="1268041" y="929"/>
                  <a:pt x="1421012" y="-14576"/>
                  <a:pt x="1583493" y="0"/>
                </a:cubicBezTo>
                <a:cubicBezTo>
                  <a:pt x="1745974" y="14576"/>
                  <a:pt x="2030777" y="19887"/>
                  <a:pt x="2199296" y="0"/>
                </a:cubicBezTo>
                <a:cubicBezTo>
                  <a:pt x="2216011" y="156543"/>
                  <a:pt x="2191704" y="267043"/>
                  <a:pt x="2199296" y="346864"/>
                </a:cubicBezTo>
                <a:cubicBezTo>
                  <a:pt x="2206888" y="426685"/>
                  <a:pt x="2206069" y="621483"/>
                  <a:pt x="2199296" y="707886"/>
                </a:cubicBezTo>
                <a:cubicBezTo>
                  <a:pt x="1991669" y="703919"/>
                  <a:pt x="1827636" y="696769"/>
                  <a:pt x="1605486" y="707886"/>
                </a:cubicBezTo>
                <a:cubicBezTo>
                  <a:pt x="1383336" y="719004"/>
                  <a:pt x="1274384" y="692254"/>
                  <a:pt x="1011676" y="707886"/>
                </a:cubicBezTo>
                <a:cubicBezTo>
                  <a:pt x="748968" y="723519"/>
                  <a:pt x="693300" y="725029"/>
                  <a:pt x="505838" y="707886"/>
                </a:cubicBezTo>
                <a:cubicBezTo>
                  <a:pt x="318376" y="690743"/>
                  <a:pt x="201769" y="730905"/>
                  <a:pt x="0" y="707886"/>
                </a:cubicBezTo>
                <a:cubicBezTo>
                  <a:pt x="-14149" y="626038"/>
                  <a:pt x="14096" y="492455"/>
                  <a:pt x="0" y="339785"/>
                </a:cubicBezTo>
                <a:cubicBezTo>
                  <a:pt x="-14096" y="187115"/>
                  <a:pt x="-69" y="147620"/>
                  <a:pt x="0" y="0"/>
                </a:cubicBezTo>
                <a:close/>
              </a:path>
              <a:path w="2199296" h="707886" stroke="0" extrusionOk="0">
                <a:moveTo>
                  <a:pt x="0" y="0"/>
                </a:moveTo>
                <a:cubicBezTo>
                  <a:pt x="267563" y="25781"/>
                  <a:pt x="325735" y="26700"/>
                  <a:pt x="593810" y="0"/>
                </a:cubicBezTo>
                <a:cubicBezTo>
                  <a:pt x="861885" y="-26700"/>
                  <a:pt x="1013140" y="-24790"/>
                  <a:pt x="1143634" y="0"/>
                </a:cubicBezTo>
                <a:cubicBezTo>
                  <a:pt x="1274128" y="24790"/>
                  <a:pt x="1400716" y="7052"/>
                  <a:pt x="1649472" y="0"/>
                </a:cubicBezTo>
                <a:cubicBezTo>
                  <a:pt x="1898228" y="-7052"/>
                  <a:pt x="1999234" y="-12740"/>
                  <a:pt x="2199296" y="0"/>
                </a:cubicBezTo>
                <a:cubicBezTo>
                  <a:pt x="2212893" y="90876"/>
                  <a:pt x="2208581" y="221539"/>
                  <a:pt x="2199296" y="368101"/>
                </a:cubicBezTo>
                <a:cubicBezTo>
                  <a:pt x="2190011" y="514663"/>
                  <a:pt x="2196494" y="610132"/>
                  <a:pt x="2199296" y="707886"/>
                </a:cubicBezTo>
                <a:cubicBezTo>
                  <a:pt x="2030029" y="708388"/>
                  <a:pt x="1849318" y="718758"/>
                  <a:pt x="1715451" y="707886"/>
                </a:cubicBezTo>
                <a:cubicBezTo>
                  <a:pt x="1581585" y="697014"/>
                  <a:pt x="1293858" y="704646"/>
                  <a:pt x="1143634" y="707886"/>
                </a:cubicBezTo>
                <a:cubicBezTo>
                  <a:pt x="993410" y="711126"/>
                  <a:pt x="804834" y="706005"/>
                  <a:pt x="659789" y="707886"/>
                </a:cubicBezTo>
                <a:cubicBezTo>
                  <a:pt x="514744" y="709767"/>
                  <a:pt x="189475" y="721891"/>
                  <a:pt x="0" y="707886"/>
                </a:cubicBezTo>
                <a:cubicBezTo>
                  <a:pt x="-15404" y="563288"/>
                  <a:pt x="-16813" y="502711"/>
                  <a:pt x="0" y="361022"/>
                </a:cubicBezTo>
                <a:cubicBezTo>
                  <a:pt x="16813" y="219333"/>
                  <a:pt x="8987" y="162852"/>
                  <a:pt x="0" y="0"/>
                </a:cubicBezTo>
                <a:close/>
              </a:path>
            </a:pathLst>
          </a:custGeom>
          <a:solidFill>
            <a:schemeClr val="lt1">
              <a:alpha val="50000"/>
            </a:schemeClr>
          </a:solidFill>
          <a:ln w="28575">
            <a:solidFill>
              <a:schemeClr val="accent5"/>
            </a:solidFill>
            <a:extLst>
              <a:ext uri="{C807C97D-BFC1-408E-A445-0C87EB9F89A2}">
                <ask:lineSketchStyleProps xmlns:ask="http://schemas.microsoft.com/office/drawing/2018/sketchyshapes" xmlns="" sd="9817657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각자 한 부분</a:t>
            </a:r>
            <a:endParaRPr lang="en-US" altLang="ko-KR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accent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임미혜 </a:t>
            </a:r>
            <a:r>
              <a:rPr lang="en-US" altLang="ko-KR" sz="1200" dirty="0">
                <a:solidFill>
                  <a:schemeClr val="accent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accent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하늘색</a:t>
            </a:r>
            <a:endParaRPr lang="en-US" altLang="ko-KR" sz="1200" dirty="0">
              <a:solidFill>
                <a:schemeClr val="accent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00B05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정민지 </a:t>
            </a:r>
            <a:r>
              <a:rPr lang="en-US" altLang="ko-KR" sz="1200" dirty="0">
                <a:solidFill>
                  <a:srgbClr val="00B05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lang="ko-KR" altLang="en-US" sz="1200" dirty="0">
                <a:solidFill>
                  <a:srgbClr val="00B05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초록색</a:t>
            </a:r>
          </a:p>
        </p:txBody>
      </p:sp>
    </p:spTree>
    <p:extLst>
      <p:ext uri="{BB962C8B-B14F-4D97-AF65-F5344CB8AC3E}">
        <p14:creationId xmlns:p14="http://schemas.microsoft.com/office/powerpoint/2010/main" val="2762341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  <a:solidFill>
            <a:srgbClr val="1AAA85"/>
          </a:solidFill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prstClr val="whit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PAGE.5</a:t>
              </a:r>
              <a:endParaRPr lang="ko-KR" altLang="en-US" sz="1400" dirty="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7" y="343089"/>
            <a:ext cx="3075693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 smtClean="0">
                <a:solidFill>
                  <a:srgbClr val="1ABC9C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추후활용계획 및 유지보수</a:t>
            </a:r>
            <a:endParaRPr lang="en-US" altLang="ko-KR" sz="1400" b="1" i="1" dirty="0">
              <a:solidFill>
                <a:srgbClr val="1ABC9C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9945" y="405717"/>
            <a:ext cx="11522849" cy="6227200"/>
            <a:chOff x="279945" y="405717"/>
            <a:chExt cx="11522849" cy="6227200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B18CF6-D809-4D7F-AFEB-2F0D60E208F6}"/>
                </a:ext>
              </a:extLst>
            </p:cNvPr>
            <p:cNvSpPr/>
            <p:nvPr/>
          </p:nvSpPr>
          <p:spPr>
            <a:xfrm>
              <a:off x="281354" y="787791"/>
              <a:ext cx="11521440" cy="5845126"/>
            </a:xfrm>
            <a:prstGeom prst="rect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F6AB17A-3FA7-474D-BBEF-83CB2760D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543" y="3137572"/>
              <a:ext cx="141676" cy="186968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10D33EC3-8543-4845-97A2-D38BE89D3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154" y="5063613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자유형 23">
              <a:extLst>
                <a:ext uri="{FF2B5EF4-FFF2-40B4-BE49-F238E27FC236}">
                  <a16:creationId xmlns:a16="http://schemas.microsoft.com/office/drawing/2014/main" id="{9DE6512C-BDB3-4376-9AC7-31424A53F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023" y="4435296"/>
              <a:ext cx="170716" cy="14941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B68D00C6-D84C-4803-B1EB-FECD6520453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67131" y="3803449"/>
              <a:ext cx="172500" cy="15293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82B1EC7E-B4C1-427F-9DD0-1F995024FB07}"/>
                </a:ext>
              </a:extLst>
            </p:cNvPr>
            <p:cNvGrpSpPr/>
            <p:nvPr/>
          </p:nvGrpSpPr>
          <p:grpSpPr>
            <a:xfrm>
              <a:off x="698813" y="1323163"/>
              <a:ext cx="323769" cy="323769"/>
              <a:chOff x="1593332" y="2172798"/>
              <a:chExt cx="1083168" cy="1083168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7A7D0EE5-09F8-4A5D-9D20-26D49408950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5ABCC0C8-17E4-4B81-A27A-147B2E545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D3C5819-FF22-4C44-B2A3-CEEDF1492ED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60697" y="1647918"/>
              <a:ext cx="0" cy="46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7408E5D-8505-4A08-A825-2BD8E12A542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9945" y="872917"/>
              <a:ext cx="0" cy="1152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1ABC9C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35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MY RECIPE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6731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2693471" y="2239999"/>
            <a:ext cx="7573008" cy="2463947"/>
            <a:chOff x="2684679" y="2962639"/>
            <a:chExt cx="7573008" cy="2463947"/>
          </a:xfrm>
        </p:grpSpPr>
        <p:sp>
          <p:nvSpPr>
            <p:cNvPr id="70" name="직사각형 69"/>
            <p:cNvSpPr/>
            <p:nvPr/>
          </p:nvSpPr>
          <p:spPr>
            <a:xfrm>
              <a:off x="2684679" y="3464320"/>
              <a:ext cx="7573008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유지보수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- </a:t>
              </a: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레시피가 등록만 되고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삭제가 되지 않아</a:t>
              </a: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추후 레시피를 삭제하는 기능을 만들어야 합니다</a:t>
              </a: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.</a:t>
              </a:r>
            </a:p>
            <a:p>
              <a:pPr marL="285750" indent="-285750" algn="ctr">
                <a:lnSpc>
                  <a:spcPct val="150000"/>
                </a:lnSpc>
                <a:buFontTx/>
                <a:buChar char="-"/>
              </a:pP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관리자모드</a:t>
              </a: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회원관리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및 유명인사레시피 등록</a:t>
              </a: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를 만들어야 합니다</a:t>
              </a: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.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285750" indent="-285750" algn="ctr">
                <a:lnSpc>
                  <a:spcPct val="150000"/>
                </a:lnSpc>
                <a:buFontTx/>
                <a:buChar char="-"/>
              </a:pP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회원가입을 할 수 있지만</a:t>
              </a: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탈퇴를 할 수 없어 향후 만들어야 합니다</a:t>
              </a: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.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300089" y="2962639"/>
              <a:ext cx="6867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Adobe Devanagari" panose="02040503050201020203" pitchFamily="18" charset="0"/>
                </a:rPr>
                <a:t>“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Fangsong Std R" panose="02020400000000000000" pitchFamily="18" charset="-128"/>
                <a:ea typeface="나눔스퀘어 ExtraBold" panose="020B0600000101010101" pitchFamily="50" charset="-127"/>
                <a:cs typeface="Adobe Devanagari" panose="02040503050201020203" pitchFamily="18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 rot="10800000">
              <a:off x="7634682" y="4318590"/>
              <a:ext cx="6867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Adobe Devanagari" panose="02040503050201020203" pitchFamily="18" charset="0"/>
                </a:rPr>
                <a:t>“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Fangsong Std R" panose="02020400000000000000" pitchFamily="18" charset="-128"/>
                <a:ea typeface="나눔스퀘어 ExtraBold" panose="020B0600000101010101" pitchFamily="50" charset="-127"/>
                <a:cs typeface="Adobe Devanagari" panose="0204050305020102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6072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  <a:solidFill>
            <a:srgbClr val="1AAA85"/>
          </a:solidFill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prstClr val="whit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PAGE.6</a:t>
              </a:r>
              <a:endParaRPr lang="ko-KR" altLang="en-US" sz="1400" dirty="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8" y="343089"/>
            <a:ext cx="1504068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smtClean="0">
                <a:solidFill>
                  <a:srgbClr val="1ABC9C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구현소감</a:t>
            </a:r>
            <a:endParaRPr lang="en-US" altLang="ko-KR" sz="1400" b="1" i="1" dirty="0">
              <a:solidFill>
                <a:srgbClr val="1ABC9C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9945" y="405717"/>
            <a:ext cx="11522849" cy="6227200"/>
            <a:chOff x="279945" y="405717"/>
            <a:chExt cx="11522849" cy="6227200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B18CF6-D809-4D7F-AFEB-2F0D60E208F6}"/>
                </a:ext>
              </a:extLst>
            </p:cNvPr>
            <p:cNvSpPr/>
            <p:nvPr/>
          </p:nvSpPr>
          <p:spPr>
            <a:xfrm>
              <a:off x="281354" y="787791"/>
              <a:ext cx="11521440" cy="5845126"/>
            </a:xfrm>
            <a:prstGeom prst="rect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F6AB17A-3FA7-474D-BBEF-83CB2760D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543" y="3137572"/>
              <a:ext cx="141676" cy="186968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10D33EC3-8543-4845-97A2-D38BE89D3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154" y="5063613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자유형 23">
              <a:extLst>
                <a:ext uri="{FF2B5EF4-FFF2-40B4-BE49-F238E27FC236}">
                  <a16:creationId xmlns:a16="http://schemas.microsoft.com/office/drawing/2014/main" id="{9DE6512C-BDB3-4376-9AC7-31424A53F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023" y="4435296"/>
              <a:ext cx="170716" cy="14941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B68D00C6-D84C-4803-B1EB-FECD6520453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67131" y="3803449"/>
              <a:ext cx="172500" cy="15293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82B1EC7E-B4C1-427F-9DD0-1F995024FB07}"/>
                </a:ext>
              </a:extLst>
            </p:cNvPr>
            <p:cNvGrpSpPr/>
            <p:nvPr/>
          </p:nvGrpSpPr>
          <p:grpSpPr>
            <a:xfrm>
              <a:off x="698813" y="1323163"/>
              <a:ext cx="323769" cy="323769"/>
              <a:chOff x="1593332" y="2172798"/>
              <a:chExt cx="1083168" cy="1083168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7A7D0EE5-09F8-4A5D-9D20-26D49408950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5ABCC0C8-17E4-4B81-A27A-147B2E545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D3C5819-FF22-4C44-B2A3-CEEDF1492ED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60697" y="1647918"/>
              <a:ext cx="0" cy="46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7408E5D-8505-4A08-A825-2BD8E12A542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9945" y="872917"/>
              <a:ext cx="0" cy="1152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1ABC9C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35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MY RECIPE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6731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693471" y="2239999"/>
            <a:ext cx="7573008" cy="2463947"/>
            <a:chOff x="2684679" y="2962639"/>
            <a:chExt cx="7573008" cy="2463947"/>
          </a:xfrm>
        </p:grpSpPr>
        <p:sp>
          <p:nvSpPr>
            <p:cNvPr id="28" name="직사각형 27"/>
            <p:cNvSpPr/>
            <p:nvPr/>
          </p:nvSpPr>
          <p:spPr>
            <a:xfrm>
              <a:off x="2684679" y="3464320"/>
              <a:ext cx="757300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개발하는 사람 둘 다 </a:t>
              </a: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Node.js </a:t>
              </a: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와</a:t>
              </a: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MongoDB</a:t>
              </a: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를 사용하여 웹 개발을 하는 것이 처음이기 때문에</a:t>
              </a: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초반에는 공부와 개발을 병행하며</a:t>
              </a: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시작하였습니다</a:t>
              </a: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이번 웹개발실무에서 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Node.js 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와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MongoDB</a:t>
              </a: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를 썼기 때문에</a:t>
              </a: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개발하는 데에 있어 두개의 언어를 쓰고자 하였습니다</a:t>
              </a: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. </a:t>
              </a: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교수님의 수업을 참고를 많이 하였습니다</a:t>
              </a: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00089" y="2962639"/>
              <a:ext cx="6867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Adobe Devanagari" panose="02040503050201020203" pitchFamily="18" charset="0"/>
                </a:rPr>
                <a:t>“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Fangsong Std R" panose="02020400000000000000" pitchFamily="18" charset="-128"/>
                <a:ea typeface="나눔스퀘어 ExtraBold" panose="020B0600000101010101" pitchFamily="50" charset="-127"/>
                <a:cs typeface="Adobe Devanagari" panose="02040503050201020203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0800000">
              <a:off x="7634682" y="4318590"/>
              <a:ext cx="6867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dobe Fangsong Std R" panose="02020400000000000000" pitchFamily="18" charset="-128"/>
                  <a:ea typeface="Adobe Fangsong Std R" panose="02020400000000000000" pitchFamily="18" charset="-128"/>
                  <a:cs typeface="Adobe Devanagari" panose="02040503050201020203" pitchFamily="18" charset="0"/>
                </a:rPr>
                <a:t>“</a:t>
              </a:r>
              <a:endPara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Fangsong Std R" panose="02020400000000000000" pitchFamily="18" charset="-128"/>
                <a:ea typeface="나눔스퀘어 ExtraBold" panose="020B0600000101010101" pitchFamily="50" charset="-127"/>
                <a:cs typeface="Adobe Devanagari" panose="0204050305020102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079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  <a:solidFill>
            <a:srgbClr val="1AAA85"/>
          </a:solidFill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prstClr val="whit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PAGE.7</a:t>
              </a:r>
              <a:endParaRPr lang="ko-KR" altLang="en-US" sz="1400" dirty="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66" name="이등변 삼각형 65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78890" y="405717"/>
            <a:ext cx="11522849" cy="6227200"/>
            <a:chOff x="279945" y="405717"/>
            <a:chExt cx="11522849" cy="6227200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B18CF6-D809-4D7F-AFEB-2F0D60E208F6}"/>
                </a:ext>
              </a:extLst>
            </p:cNvPr>
            <p:cNvSpPr/>
            <p:nvPr/>
          </p:nvSpPr>
          <p:spPr>
            <a:xfrm>
              <a:off x="281354" y="787791"/>
              <a:ext cx="11521440" cy="5845126"/>
            </a:xfrm>
            <a:prstGeom prst="rect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3B56779-E726-4FC2-9CB3-3D0DCF7D1128}"/>
                </a:ext>
              </a:extLst>
            </p:cNvPr>
            <p:cNvSpPr/>
            <p:nvPr/>
          </p:nvSpPr>
          <p:spPr>
            <a:xfrm>
              <a:off x="1617786" y="1008795"/>
              <a:ext cx="9726489" cy="5443488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F6AB17A-3FA7-474D-BBEF-83CB2760D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543" y="3137572"/>
              <a:ext cx="141676" cy="186968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10D33EC3-8543-4845-97A2-D38BE89D3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154" y="5063613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자유형 23">
              <a:extLst>
                <a:ext uri="{FF2B5EF4-FFF2-40B4-BE49-F238E27FC236}">
                  <a16:creationId xmlns:a16="http://schemas.microsoft.com/office/drawing/2014/main" id="{9DE6512C-BDB3-4376-9AC7-31424A53F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023" y="4435296"/>
              <a:ext cx="170716" cy="14941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B68D00C6-D84C-4803-B1EB-FECD6520453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67131" y="3803449"/>
              <a:ext cx="172500" cy="15293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82B1EC7E-B4C1-427F-9DD0-1F995024FB07}"/>
                </a:ext>
              </a:extLst>
            </p:cNvPr>
            <p:cNvGrpSpPr/>
            <p:nvPr/>
          </p:nvGrpSpPr>
          <p:grpSpPr>
            <a:xfrm>
              <a:off x="698813" y="1323163"/>
              <a:ext cx="323769" cy="323769"/>
              <a:chOff x="1593332" y="2172798"/>
              <a:chExt cx="1083168" cy="1083168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7A7D0EE5-09F8-4A5D-9D20-26D49408950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5ABCC0C8-17E4-4B81-A27A-147B2E545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D3C5819-FF22-4C44-B2A3-CEEDF1492ED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60697" y="1647918"/>
              <a:ext cx="0" cy="46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7408E5D-8505-4A08-A825-2BD8E12A542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9945" y="872917"/>
              <a:ext cx="0" cy="1152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자유형 151"/>
          <p:cNvSpPr/>
          <p:nvPr/>
        </p:nvSpPr>
        <p:spPr>
          <a:xfrm>
            <a:off x="3562290" y="1591652"/>
            <a:ext cx="2237214" cy="592048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3" name="자유형 152"/>
          <p:cNvSpPr/>
          <p:nvPr/>
        </p:nvSpPr>
        <p:spPr>
          <a:xfrm>
            <a:off x="3336478" y="2149089"/>
            <a:ext cx="2684802" cy="2118341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4180409" y="1760746"/>
            <a:ext cx="996940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3149903" y="4463364"/>
            <a:ext cx="3145957" cy="1168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차별화된 기능</a:t>
            </a:r>
          </a:p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050" b="1" dirty="0">
                <a:solidFill>
                  <a:prstClr val="black">
                    <a:lumMod val="65000"/>
                    <a:lumOff val="3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배너를 크게 하나 만들어서</a:t>
            </a: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050" b="1" dirty="0">
                <a:solidFill>
                  <a:prstClr val="black">
                    <a:lumMod val="65000"/>
                    <a:lumOff val="3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눈에 잘 띄게 함</a:t>
            </a: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050" b="1" dirty="0">
                <a:solidFill>
                  <a:prstClr val="black">
                    <a:lumMod val="65000"/>
                    <a:lumOff val="3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수동으로 움직이게 하는 만개의 레시피와는 달리</a:t>
            </a:r>
            <a:endParaRPr lang="en-US" altLang="ko-KR" sz="1050" b="1" dirty="0">
              <a:solidFill>
                <a:prstClr val="black">
                  <a:lumMod val="65000"/>
                  <a:lumOff val="35000"/>
                </a:prst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black">
                    <a:lumMod val="65000"/>
                    <a:lumOff val="3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자동으로 배너를 움직이게 하였음</a:t>
            </a: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1050" b="1" dirty="0">
              <a:solidFill>
                <a:prstClr val="black">
                  <a:lumMod val="65000"/>
                  <a:lumOff val="35000"/>
                </a:prst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8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1ABC9C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69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2" name="타원 71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MY RECIPE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75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6" y="343089"/>
            <a:ext cx="4086809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1ABC9C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벤치마킹 사이트 </a:t>
            </a:r>
            <a:r>
              <a:rPr lang="en-US" altLang="ko-KR" sz="1400" b="1" i="1" dirty="0">
                <a:solidFill>
                  <a:srgbClr val="1ABC9C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sz="1400" b="1" i="1" dirty="0">
                <a:solidFill>
                  <a:srgbClr val="1ABC9C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만개의 레시피</a:t>
            </a:r>
            <a:r>
              <a:rPr lang="en-US" altLang="ko-KR" sz="1400" b="1" i="1" dirty="0">
                <a:solidFill>
                  <a:srgbClr val="1ABC9C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400" b="1" i="1" dirty="0">
                <a:solidFill>
                  <a:srgbClr val="1ABC9C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배달의 민족</a:t>
            </a:r>
            <a:endParaRPr lang="en-US" altLang="ko-KR" sz="1400" b="1" i="1" dirty="0">
              <a:solidFill>
                <a:srgbClr val="1ABC9C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6" name="자유형 75"/>
          <p:cNvSpPr/>
          <p:nvPr/>
        </p:nvSpPr>
        <p:spPr>
          <a:xfrm>
            <a:off x="7218649" y="1602596"/>
            <a:ext cx="2237214" cy="592048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자유형 76"/>
          <p:cNvSpPr/>
          <p:nvPr/>
        </p:nvSpPr>
        <p:spPr>
          <a:xfrm>
            <a:off x="6992837" y="2160033"/>
            <a:ext cx="2684802" cy="2118341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836768" y="1771690"/>
            <a:ext cx="996940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992837" y="4459007"/>
            <a:ext cx="2850722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참고한 기능</a:t>
            </a:r>
          </a:p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sz="1050" b="1" dirty="0">
                <a:solidFill>
                  <a:prstClr val="black">
                    <a:lumMod val="65000"/>
                    <a:lumOff val="3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음식 분류페이지를 참고하였음</a:t>
            </a:r>
            <a:r>
              <a: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1050" b="1" dirty="0">
              <a:solidFill>
                <a:prstClr val="black">
                  <a:lumMod val="65000"/>
                  <a:lumOff val="35000"/>
                </a:prst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126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4310443" y="2725615"/>
            <a:ext cx="3334618" cy="84406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600" b="1" kern="0" dirty="0">
                <a:solidFill>
                  <a:prstClr val="whit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   연</a:t>
            </a:r>
            <a:endParaRPr lang="en-US" altLang="ko-KR" kern="0" dirty="0">
              <a:solidFill>
                <a:prstClr val="white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1190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258</Words>
  <Application>Microsoft Office PowerPoint</Application>
  <PresentationFormat>와이드스크린</PresentationFormat>
  <Paragraphs>86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210 옴니고딕 030</vt:lpstr>
      <vt:lpstr>Arial</vt:lpstr>
      <vt:lpstr>Adobe Devanagari</vt:lpstr>
      <vt:lpstr>Adobe Fangsong Std R</vt:lpstr>
      <vt:lpstr>나눔스퀘어 ExtraBold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Windows 사용자</cp:lastModifiedBy>
  <cp:revision>29</cp:revision>
  <dcterms:created xsi:type="dcterms:W3CDTF">2020-11-10T04:34:51Z</dcterms:created>
  <dcterms:modified xsi:type="dcterms:W3CDTF">2020-12-18T06:14:54Z</dcterms:modified>
  <cp:contentStatus/>
</cp:coreProperties>
</file>